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60" r:id="rId3"/>
    <p:sldId id="261" r:id="rId4"/>
    <p:sldId id="256" r:id="rId5"/>
    <p:sldId id="258" r:id="rId6"/>
    <p:sldId id="25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48327" y="279400"/>
            <a:ext cx="9601200" cy="893618"/>
          </a:xfrm>
        </p:spPr>
        <p:txBody>
          <a:bodyPr/>
          <a:lstStyle/>
          <a:p>
            <a:r>
              <a:rPr lang="zh-TW" altLang="en-US" b="1" dirty="0"/>
              <a:t>敬</a:t>
            </a:r>
            <a:r>
              <a:rPr lang="zh-TW" altLang="en-US" b="1" dirty="0" smtClean="0"/>
              <a:t>師活動</a:t>
            </a:r>
            <a:r>
              <a:rPr lang="en-US" altLang="zh-TW" b="1" dirty="0" smtClean="0"/>
              <a:t>-</a:t>
            </a:r>
            <a:r>
              <a:rPr lang="zh-TW" altLang="en-US" b="1" dirty="0" smtClean="0"/>
              <a:t>書寫感謝卡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78561" y="2516910"/>
            <a:ext cx="2535383" cy="762000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一年級</a:t>
            </a:r>
            <a:endParaRPr lang="en-US" altLang="zh-TW" sz="3200" dirty="0" smtClean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177" y="1173018"/>
            <a:ext cx="7902625" cy="535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02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4435" y="131110"/>
            <a:ext cx="9601200" cy="949036"/>
          </a:xfrm>
        </p:spPr>
        <p:txBody>
          <a:bodyPr/>
          <a:lstStyle/>
          <a:p>
            <a:r>
              <a:rPr lang="zh-TW" altLang="en-US" b="1" dirty="0"/>
              <a:t>敬師活動</a:t>
            </a:r>
            <a:r>
              <a:rPr lang="en-US" altLang="zh-TW" b="1" dirty="0"/>
              <a:t>-</a:t>
            </a:r>
            <a:r>
              <a:rPr lang="zh-TW" altLang="en-US" b="1" dirty="0"/>
              <a:t>書寫感謝</a:t>
            </a:r>
            <a:r>
              <a:rPr lang="zh-TW" altLang="en-US" b="1" dirty="0" smtClean="0"/>
              <a:t>卡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63255" y="2456873"/>
            <a:ext cx="3239654" cy="840508"/>
          </a:xfrm>
        </p:spPr>
        <p:txBody>
          <a:bodyPr>
            <a:normAutofit/>
          </a:bodyPr>
          <a:lstStyle/>
          <a:p>
            <a:r>
              <a:rPr lang="en-US" altLang="zh-TW" sz="3200" dirty="0" smtClean="0"/>
              <a:t>2-6</a:t>
            </a:r>
            <a:r>
              <a:rPr lang="zh-TW" altLang="en-US" sz="3200" dirty="0" smtClean="0"/>
              <a:t>年級</a:t>
            </a:r>
            <a:endParaRPr lang="zh-TW" altLang="en-US" sz="32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2"/>
          <a:srcRect b="1917"/>
          <a:stretch/>
        </p:blipFill>
        <p:spPr>
          <a:xfrm>
            <a:off x="5262104" y="832438"/>
            <a:ext cx="5313531" cy="5910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101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2399145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●完成感謝卡後到輔導室投稿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 smtClean="0"/>
              <a:t>●活動時程：</a:t>
            </a:r>
            <a:r>
              <a:rPr lang="en-US" altLang="zh-TW" b="1" dirty="0" smtClean="0">
                <a:solidFill>
                  <a:srgbClr val="FF0000"/>
                </a:solidFill>
              </a:rPr>
              <a:t>9/9(</a:t>
            </a:r>
            <a:r>
              <a:rPr lang="zh-TW" altLang="en-US" b="1" dirty="0" smtClean="0">
                <a:solidFill>
                  <a:srgbClr val="FF0000"/>
                </a:solidFill>
              </a:rPr>
              <a:t>一</a:t>
            </a:r>
            <a:r>
              <a:rPr lang="en-US" altLang="zh-TW" b="1" dirty="0" smtClean="0">
                <a:solidFill>
                  <a:srgbClr val="FF0000"/>
                </a:solidFill>
              </a:rPr>
              <a:t>)</a:t>
            </a:r>
            <a:r>
              <a:rPr lang="zh-TW" altLang="en-US" b="1" dirty="0" smtClean="0">
                <a:solidFill>
                  <a:srgbClr val="FF0000"/>
                </a:solidFill>
              </a:rPr>
              <a:t>到</a:t>
            </a:r>
            <a:r>
              <a:rPr lang="en-US" altLang="zh-TW" b="1" dirty="0" smtClean="0">
                <a:solidFill>
                  <a:srgbClr val="FF0000"/>
                </a:solidFill>
              </a:rPr>
              <a:t>9/20(</a:t>
            </a:r>
            <a:r>
              <a:rPr lang="zh-TW" altLang="en-US" b="1" dirty="0" smtClean="0">
                <a:solidFill>
                  <a:srgbClr val="FF0000"/>
                </a:solidFill>
              </a:rPr>
              <a:t>五</a:t>
            </a:r>
            <a:r>
              <a:rPr lang="en-US" altLang="zh-TW" b="1" dirty="0" smtClean="0">
                <a:solidFill>
                  <a:srgbClr val="FF0000"/>
                </a:solidFill>
              </a:rPr>
              <a:t>)</a:t>
            </a:r>
            <a:r>
              <a:rPr lang="zh-TW" altLang="en-US" dirty="0" smtClean="0"/>
              <a:t>共</a:t>
            </a:r>
            <a:r>
              <a:rPr lang="en-US" altLang="zh-TW" dirty="0" smtClean="0"/>
              <a:t>2</a:t>
            </a:r>
            <a:r>
              <a:rPr lang="zh-TW" altLang="en-US" dirty="0" smtClean="0"/>
              <a:t>週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73" b="24726"/>
          <a:stretch/>
        </p:blipFill>
        <p:spPr>
          <a:xfrm>
            <a:off x="1459578" y="3528290"/>
            <a:ext cx="10216609" cy="2817092"/>
          </a:xfrm>
        </p:spPr>
      </p:pic>
    </p:spTree>
    <p:extLst>
      <p:ext uri="{BB962C8B-B14F-4D97-AF65-F5344CB8AC3E}">
        <p14:creationId xmlns:p14="http://schemas.microsoft.com/office/powerpoint/2010/main" val="3510719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15127" y="2324163"/>
            <a:ext cx="8361229" cy="2098226"/>
          </a:xfrm>
        </p:spPr>
        <p:txBody>
          <a:bodyPr/>
          <a:lstStyle/>
          <a:p>
            <a:r>
              <a:rPr lang="zh-TW" altLang="en-US" dirty="0" smtClean="0"/>
              <a:t>潛龍國小專輔老師職務簡介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679904" y="4528933"/>
            <a:ext cx="6831673" cy="1086237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73464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528" y="319808"/>
            <a:ext cx="9601200" cy="1485900"/>
          </a:xfrm>
        </p:spPr>
        <p:txBody>
          <a:bodyPr/>
          <a:lstStyle/>
          <a:p>
            <a:r>
              <a:rPr lang="zh-TW" altLang="en-US" dirty="0"/>
              <a:t>每學期重要工作內容說明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63963" y="1325417"/>
            <a:ext cx="9601200" cy="5103092"/>
          </a:xfrm>
        </p:spPr>
        <p:txBody>
          <a:bodyPr>
            <a:normAutofit lnSpcReduction="10000"/>
          </a:bodyPr>
          <a:lstStyle/>
          <a:p>
            <a:r>
              <a:rPr lang="zh-TW" altLang="en-US" sz="3200" dirty="0"/>
              <a:t>入班輔導課程至少</a:t>
            </a:r>
            <a:r>
              <a:rPr lang="en-US" altLang="zh-TW" sz="3200" dirty="0"/>
              <a:t>36</a:t>
            </a:r>
            <a:r>
              <a:rPr lang="zh-TW" altLang="en-US" sz="3200" dirty="0"/>
              <a:t>節</a:t>
            </a:r>
            <a:endParaRPr lang="en-US" altLang="zh-TW" sz="3200" dirty="0"/>
          </a:p>
          <a:p>
            <a:pPr marL="0" indent="0">
              <a:buNone/>
            </a:pPr>
            <a:r>
              <a:rPr lang="en-US" altLang="zh-TW" sz="3200" b="1" dirty="0">
                <a:solidFill>
                  <a:srgbClr val="0070C0"/>
                </a:solidFill>
              </a:rPr>
              <a:t>1.</a:t>
            </a:r>
            <a:r>
              <a:rPr lang="zh-TW" altLang="en-US" sz="3200" b="1" dirty="0">
                <a:solidFill>
                  <a:srgbClr val="0070C0"/>
                </a:solidFill>
              </a:rPr>
              <a:t>每學期</a:t>
            </a:r>
            <a:r>
              <a:rPr lang="zh-TW" altLang="en-US" sz="3200" b="1" dirty="0" smtClean="0">
                <a:solidFill>
                  <a:srgbClr val="0070C0"/>
                </a:solidFill>
              </a:rPr>
              <a:t>各班會</a:t>
            </a:r>
            <a:r>
              <a:rPr lang="zh-TW" altLang="en-US" sz="3200" b="1" dirty="0">
                <a:solidFill>
                  <a:srgbClr val="0070C0"/>
                </a:solidFill>
              </a:rPr>
              <a:t>有</a:t>
            </a:r>
            <a:r>
              <a:rPr lang="en-US" altLang="zh-TW" sz="3200" b="1" dirty="0">
                <a:solidFill>
                  <a:srgbClr val="0070C0"/>
                </a:solidFill>
              </a:rPr>
              <a:t>2</a:t>
            </a:r>
            <a:r>
              <a:rPr lang="zh-TW" altLang="en-US" sz="3200" b="1" dirty="0">
                <a:solidFill>
                  <a:srgbClr val="0070C0"/>
                </a:solidFill>
              </a:rPr>
              <a:t>次專輔老師入班輔導</a:t>
            </a:r>
            <a:r>
              <a:rPr lang="zh-TW" altLang="en-US" sz="3200" b="1" dirty="0" smtClean="0">
                <a:solidFill>
                  <a:srgbClr val="0070C0"/>
                </a:solidFill>
              </a:rPr>
              <a:t>課程，例如：一甲這學期會有景謙和小九老師各</a:t>
            </a:r>
            <a:r>
              <a:rPr lang="en-US" altLang="zh-TW" sz="3200" b="1" dirty="0" smtClean="0">
                <a:solidFill>
                  <a:srgbClr val="0070C0"/>
                </a:solidFill>
              </a:rPr>
              <a:t>1</a:t>
            </a:r>
            <a:r>
              <a:rPr lang="zh-TW" altLang="en-US" sz="3200" b="1" dirty="0" smtClean="0">
                <a:solidFill>
                  <a:srgbClr val="0070C0"/>
                </a:solidFill>
              </a:rPr>
              <a:t>次入班輔導。</a:t>
            </a:r>
            <a:endParaRPr lang="en-US" altLang="zh-TW" sz="32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3200" dirty="0"/>
          </a:p>
          <a:p>
            <a:r>
              <a:rPr lang="zh-TW" altLang="en-US" sz="3200" dirty="0" smtClean="0"/>
              <a:t>二</a:t>
            </a:r>
            <a:r>
              <a:rPr lang="zh-TW" altLang="en-US" sz="3200" dirty="0"/>
              <a:t>級輔導個案</a:t>
            </a:r>
            <a:endParaRPr lang="en-US" altLang="zh-TW" sz="3200" dirty="0"/>
          </a:p>
          <a:p>
            <a:pPr marL="0" indent="0">
              <a:buNone/>
            </a:pPr>
            <a:r>
              <a:rPr lang="en-US" altLang="zh-TW" sz="3200" dirty="0"/>
              <a:t>1</a:t>
            </a:r>
            <a:r>
              <a:rPr lang="en-US" altLang="zh-TW" sz="3200" dirty="0" smtClean="0"/>
              <a:t>.</a:t>
            </a:r>
            <a:r>
              <a:rPr lang="zh-TW" altLang="en-US" sz="3200" dirty="0" smtClean="0"/>
              <a:t>舊個案</a:t>
            </a:r>
            <a:r>
              <a:rPr lang="en-US" altLang="zh-TW" sz="3200" dirty="0" smtClean="0"/>
              <a:t>(</a:t>
            </a:r>
            <a:r>
              <a:rPr lang="zh-TW" altLang="en-US" sz="3200" dirty="0" smtClean="0"/>
              <a:t>共</a:t>
            </a:r>
            <a:r>
              <a:rPr lang="en-US" altLang="zh-TW" sz="3200" dirty="0" smtClean="0"/>
              <a:t>8</a:t>
            </a:r>
            <a:r>
              <a:rPr lang="zh-TW" altLang="en-US" sz="3200" dirty="0" smtClean="0"/>
              <a:t>位</a:t>
            </a:r>
            <a:r>
              <a:rPr lang="en-US" altLang="zh-TW" sz="3200" dirty="0" smtClean="0"/>
              <a:t>)</a:t>
            </a:r>
            <a:r>
              <a:rPr lang="zh-TW" altLang="en-US" sz="3200" dirty="0" smtClean="0"/>
              <a:t>，由</a:t>
            </a:r>
            <a:r>
              <a:rPr lang="zh-TW" altLang="en-US" sz="3200" dirty="0"/>
              <a:t>兩位專輔老師討論後</a:t>
            </a:r>
            <a:r>
              <a:rPr lang="zh-TW" altLang="en-US" sz="3200" dirty="0" smtClean="0"/>
              <a:t>分配。</a:t>
            </a:r>
            <a:endParaRPr lang="en-US" altLang="zh-TW" sz="3200" dirty="0"/>
          </a:p>
          <a:p>
            <a:pPr marL="0" indent="0">
              <a:buNone/>
            </a:pPr>
            <a:r>
              <a:rPr lang="en-US" altLang="zh-TW" sz="3200" dirty="0"/>
              <a:t>2</a:t>
            </a:r>
            <a:r>
              <a:rPr lang="en-US" altLang="zh-TW" sz="3200" dirty="0" smtClean="0"/>
              <a:t>.</a:t>
            </a:r>
            <a:r>
              <a:rPr lang="zh-TW" altLang="en-US" sz="3200" dirty="0" smtClean="0"/>
              <a:t>未來</a:t>
            </a:r>
            <a:r>
              <a:rPr lang="en-US" altLang="zh-TW" sz="3200" dirty="0" smtClean="0"/>
              <a:t>1</a:t>
            </a:r>
            <a:r>
              <a:rPr lang="zh-TW" altLang="en-US" sz="3200" dirty="0" smtClean="0"/>
              <a:t>到</a:t>
            </a:r>
            <a:r>
              <a:rPr lang="en-US" altLang="zh-TW" sz="3200" dirty="0" smtClean="0"/>
              <a:t>6</a:t>
            </a:r>
            <a:r>
              <a:rPr lang="zh-TW" altLang="en-US" sz="3200" dirty="0" smtClean="0"/>
              <a:t>年級新個案，會依照班別分配：</a:t>
            </a:r>
            <a:endParaRPr lang="en-US" altLang="zh-TW" sz="3200" dirty="0"/>
          </a:p>
          <a:p>
            <a:pPr marL="0" indent="0">
              <a:buNone/>
            </a:pPr>
            <a:r>
              <a:rPr lang="en-US" altLang="zh-TW" sz="3200" b="1" dirty="0">
                <a:solidFill>
                  <a:srgbClr val="0070C0"/>
                </a:solidFill>
              </a:rPr>
              <a:t>(1)</a:t>
            </a:r>
            <a:r>
              <a:rPr lang="zh-TW" altLang="en-US" sz="3200" b="1" dirty="0">
                <a:solidFill>
                  <a:srgbClr val="0070C0"/>
                </a:solidFill>
              </a:rPr>
              <a:t>甲</a:t>
            </a:r>
            <a:r>
              <a:rPr lang="en-US" altLang="zh-TW" sz="3200" b="1" dirty="0">
                <a:solidFill>
                  <a:srgbClr val="0070C0"/>
                </a:solidFill>
              </a:rPr>
              <a:t>-</a:t>
            </a:r>
            <a:r>
              <a:rPr lang="zh-TW" altLang="en-US" sz="3200" b="1" dirty="0">
                <a:solidFill>
                  <a:srgbClr val="0070C0"/>
                </a:solidFill>
              </a:rPr>
              <a:t>丙班</a:t>
            </a:r>
            <a:r>
              <a:rPr lang="en-US" altLang="zh-TW" sz="3200" b="1" dirty="0">
                <a:solidFill>
                  <a:srgbClr val="0070C0"/>
                </a:solidFill>
              </a:rPr>
              <a:t>-</a:t>
            </a:r>
            <a:r>
              <a:rPr lang="zh-TW" altLang="en-US" sz="3200" b="1" dirty="0">
                <a:solidFill>
                  <a:srgbClr val="0070C0"/>
                </a:solidFill>
              </a:rPr>
              <a:t>曾景謙</a:t>
            </a:r>
            <a:r>
              <a:rPr lang="zh-TW" altLang="en-US" sz="3200" b="1" dirty="0" smtClean="0">
                <a:solidFill>
                  <a:srgbClr val="0070C0"/>
                </a:solidFill>
              </a:rPr>
              <a:t>老師</a:t>
            </a:r>
            <a:endParaRPr lang="en-US" altLang="zh-TW" sz="32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3200" b="1" dirty="0" smtClean="0">
                <a:solidFill>
                  <a:srgbClr val="0070C0"/>
                </a:solidFill>
              </a:rPr>
              <a:t>(</a:t>
            </a:r>
            <a:r>
              <a:rPr lang="en-US" altLang="zh-TW" sz="3200" b="1" dirty="0">
                <a:solidFill>
                  <a:srgbClr val="0070C0"/>
                </a:solidFill>
              </a:rPr>
              <a:t>2)</a:t>
            </a:r>
            <a:r>
              <a:rPr lang="zh-TW" altLang="en-US" sz="3200" b="1" dirty="0">
                <a:solidFill>
                  <a:srgbClr val="0070C0"/>
                </a:solidFill>
              </a:rPr>
              <a:t>丁</a:t>
            </a:r>
            <a:r>
              <a:rPr lang="en-US" altLang="zh-TW" sz="3200" b="1" dirty="0">
                <a:solidFill>
                  <a:srgbClr val="0070C0"/>
                </a:solidFill>
              </a:rPr>
              <a:t>-</a:t>
            </a:r>
            <a:r>
              <a:rPr lang="zh-TW" altLang="en-US" sz="3200" b="1" dirty="0">
                <a:solidFill>
                  <a:srgbClr val="0070C0"/>
                </a:solidFill>
              </a:rPr>
              <a:t>庚班</a:t>
            </a:r>
            <a:r>
              <a:rPr lang="en-US" altLang="zh-TW" sz="3200" b="1" dirty="0">
                <a:solidFill>
                  <a:srgbClr val="0070C0"/>
                </a:solidFill>
              </a:rPr>
              <a:t>-</a:t>
            </a:r>
            <a:r>
              <a:rPr lang="zh-TW" altLang="en-US" sz="3200" b="1" dirty="0">
                <a:solidFill>
                  <a:srgbClr val="0070C0"/>
                </a:solidFill>
              </a:rPr>
              <a:t>林小九</a:t>
            </a:r>
            <a:r>
              <a:rPr lang="zh-TW" altLang="en-US" sz="3200" b="1" dirty="0" smtClean="0">
                <a:solidFill>
                  <a:srgbClr val="0070C0"/>
                </a:solidFill>
              </a:rPr>
              <a:t>老師</a:t>
            </a:r>
            <a:endParaRPr lang="en-US" altLang="zh-TW" sz="32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989519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328467"/>
            <a:ext cx="9601200" cy="1485900"/>
          </a:xfrm>
        </p:spPr>
        <p:txBody>
          <a:bodyPr/>
          <a:lstStyle/>
          <a:p>
            <a:r>
              <a:rPr lang="zh-TW" altLang="en-US" dirty="0" smtClean="0"/>
              <a:t>每學期重要工作內容</a:t>
            </a:r>
            <a:r>
              <a:rPr lang="zh-TW" altLang="en-US" dirty="0"/>
              <a:t>說明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71600" y="1071417"/>
            <a:ext cx="8954656" cy="5597238"/>
          </a:xfrm>
        </p:spPr>
        <p:txBody>
          <a:bodyPr>
            <a:noAutofit/>
          </a:bodyPr>
          <a:lstStyle/>
          <a:p>
            <a:r>
              <a:rPr lang="zh-TW" altLang="en-US" sz="3200" dirty="0" smtClean="0"/>
              <a:t>教師輔導知能至少研習</a:t>
            </a:r>
            <a:r>
              <a:rPr lang="en-US" altLang="zh-TW" sz="3200" dirty="0" smtClean="0"/>
              <a:t>1</a:t>
            </a:r>
            <a:r>
              <a:rPr lang="zh-TW" altLang="en-US" sz="3200" dirty="0" smtClean="0"/>
              <a:t>場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en-US" altLang="zh-TW" sz="3200" b="1" dirty="0" smtClean="0">
                <a:solidFill>
                  <a:srgbClr val="0070C0"/>
                </a:solidFill>
              </a:rPr>
              <a:t>1.</a:t>
            </a:r>
            <a:r>
              <a:rPr lang="zh-TW" altLang="en-US" sz="3200" b="1" dirty="0" smtClean="0">
                <a:solidFill>
                  <a:srgbClr val="0070C0"/>
                </a:solidFill>
              </a:rPr>
              <a:t>一場規劃在教師會議</a:t>
            </a:r>
            <a:endParaRPr lang="en-US" altLang="zh-TW" sz="32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3200" b="1" dirty="0" smtClean="0">
                <a:solidFill>
                  <a:srgbClr val="0070C0"/>
                </a:solidFill>
              </a:rPr>
              <a:t>2.</a:t>
            </a:r>
            <a:r>
              <a:rPr lang="zh-TW" altLang="en-US" sz="3200" b="1" dirty="0" smtClean="0">
                <a:solidFill>
                  <a:srgbClr val="0070C0"/>
                </a:solidFill>
              </a:rPr>
              <a:t>一場規劃在週五下午</a:t>
            </a:r>
            <a:endParaRPr lang="en-US" altLang="zh-TW" sz="3200" b="1" dirty="0" smtClean="0">
              <a:solidFill>
                <a:srgbClr val="0070C0"/>
              </a:solidFill>
            </a:endParaRPr>
          </a:p>
          <a:p>
            <a:r>
              <a:rPr lang="zh-TW" altLang="en-US" sz="3200" dirty="0"/>
              <a:t>學生宣導講座</a:t>
            </a:r>
            <a:r>
              <a:rPr lang="zh-TW" altLang="en-US" sz="3200" dirty="0" smtClean="0"/>
              <a:t>至少</a:t>
            </a:r>
            <a:r>
              <a:rPr lang="en-US" altLang="zh-TW" sz="3200" dirty="0" smtClean="0"/>
              <a:t>1</a:t>
            </a:r>
            <a:r>
              <a:rPr lang="zh-TW" altLang="en-US" sz="3200" dirty="0" smtClean="0"/>
              <a:t>場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en-US" altLang="zh-TW" sz="3200" b="1" dirty="0" smtClean="0">
                <a:solidFill>
                  <a:srgbClr val="0070C0"/>
                </a:solidFill>
              </a:rPr>
              <a:t>1.</a:t>
            </a:r>
            <a:r>
              <a:rPr lang="zh-TW" altLang="en-US" sz="3200" b="1" dirty="0" smtClean="0">
                <a:solidFill>
                  <a:srgbClr val="0070C0"/>
                </a:solidFill>
              </a:rPr>
              <a:t>本學期以三、四年級各</a:t>
            </a:r>
            <a:r>
              <a:rPr lang="zh-TW" altLang="en-US" sz="3200" b="1" dirty="0" smtClean="0">
                <a:solidFill>
                  <a:srgbClr val="0070C0"/>
                </a:solidFill>
              </a:rPr>
              <a:t>一場</a:t>
            </a:r>
            <a:r>
              <a:rPr lang="en-US" altLang="zh-TW" sz="3200" b="1" dirty="0" smtClean="0">
                <a:solidFill>
                  <a:srgbClr val="0070C0"/>
                </a:solidFill>
              </a:rPr>
              <a:t>(10/29(</a:t>
            </a:r>
            <a:r>
              <a:rPr lang="zh-TW" altLang="en-US" sz="3200" b="1" dirty="0" smtClean="0">
                <a:solidFill>
                  <a:srgbClr val="0070C0"/>
                </a:solidFill>
              </a:rPr>
              <a:t>二</a:t>
            </a:r>
            <a:r>
              <a:rPr lang="en-US" altLang="zh-TW" sz="3200" b="1" dirty="0" smtClean="0">
                <a:solidFill>
                  <a:srgbClr val="0070C0"/>
                </a:solidFill>
              </a:rPr>
              <a:t>)</a:t>
            </a:r>
            <a:r>
              <a:rPr lang="zh-TW" altLang="en-US" sz="3200" b="1" dirty="0" smtClean="0">
                <a:solidFill>
                  <a:srgbClr val="0070C0"/>
                </a:solidFill>
              </a:rPr>
              <a:t>辦理</a:t>
            </a:r>
            <a:r>
              <a:rPr lang="en-US" altLang="zh-TW" sz="3200" b="1" dirty="0" smtClean="0">
                <a:solidFill>
                  <a:srgbClr val="0070C0"/>
                </a:solidFill>
              </a:rPr>
              <a:t>)</a:t>
            </a:r>
            <a:endParaRPr lang="en-US" altLang="zh-TW" sz="3200" b="1" dirty="0" smtClean="0">
              <a:solidFill>
                <a:srgbClr val="0070C0"/>
              </a:solidFill>
            </a:endParaRPr>
          </a:p>
          <a:p>
            <a:r>
              <a:rPr lang="zh-TW" altLang="en-US" sz="3200" dirty="0" smtClean="0"/>
              <a:t>小</a:t>
            </a:r>
            <a:r>
              <a:rPr lang="zh-TW" altLang="en-US" sz="3200" dirty="0"/>
              <a:t>團體</a:t>
            </a:r>
            <a:r>
              <a:rPr lang="zh-TW" altLang="en-US" sz="3200" dirty="0" smtClean="0"/>
              <a:t>輔導至少</a:t>
            </a:r>
            <a:r>
              <a:rPr lang="en-US" altLang="zh-TW" sz="3200" dirty="0" smtClean="0"/>
              <a:t>1</a:t>
            </a:r>
            <a:r>
              <a:rPr lang="zh-TW" altLang="en-US" sz="3200" dirty="0" smtClean="0"/>
              <a:t>團</a:t>
            </a:r>
            <a:r>
              <a:rPr lang="en-US" altLang="zh-TW" sz="3200" dirty="0" smtClean="0"/>
              <a:t>(1</a:t>
            </a:r>
            <a:r>
              <a:rPr lang="zh-TW" altLang="en-US" sz="3200" dirty="0" smtClean="0"/>
              <a:t>團至少</a:t>
            </a:r>
            <a:r>
              <a:rPr lang="en-US" altLang="zh-TW" sz="3200" dirty="0" smtClean="0"/>
              <a:t>6</a:t>
            </a:r>
            <a:r>
              <a:rPr lang="zh-TW" altLang="en-US" sz="3200" dirty="0" smtClean="0"/>
              <a:t>次</a:t>
            </a:r>
            <a:r>
              <a:rPr lang="en-US" altLang="zh-TW" sz="3200" dirty="0" smtClean="0"/>
              <a:t>)</a:t>
            </a:r>
          </a:p>
          <a:p>
            <a:pPr marL="0" indent="0">
              <a:buNone/>
            </a:pPr>
            <a:r>
              <a:rPr lang="en-US" altLang="zh-TW" sz="3200" b="1" dirty="0" smtClean="0">
                <a:solidFill>
                  <a:srgbClr val="0070C0"/>
                </a:solidFill>
              </a:rPr>
              <a:t>1.</a:t>
            </a:r>
            <a:r>
              <a:rPr lang="zh-TW" altLang="en-US" sz="3200" b="1" dirty="0" smtClean="0">
                <a:solidFill>
                  <a:srgbClr val="0070C0"/>
                </a:solidFill>
              </a:rPr>
              <a:t>同一團學生實施</a:t>
            </a:r>
            <a:r>
              <a:rPr lang="en-US" altLang="zh-TW" sz="3200" b="1" dirty="0" smtClean="0">
                <a:solidFill>
                  <a:srgbClr val="0070C0"/>
                </a:solidFill>
              </a:rPr>
              <a:t>12</a:t>
            </a:r>
            <a:r>
              <a:rPr lang="zh-TW" altLang="en-US" sz="3200" b="1" dirty="0" smtClean="0">
                <a:solidFill>
                  <a:srgbClr val="0070C0"/>
                </a:solidFill>
              </a:rPr>
              <a:t>次</a:t>
            </a:r>
            <a:endParaRPr lang="en-US" altLang="zh-TW" sz="32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3200" b="1" dirty="0" smtClean="0">
                <a:solidFill>
                  <a:srgbClr val="0070C0"/>
                </a:solidFill>
              </a:rPr>
              <a:t>2.</a:t>
            </a:r>
            <a:r>
              <a:rPr lang="zh-TW" altLang="en-US" sz="3200" b="1" dirty="0" smtClean="0">
                <a:solidFill>
                  <a:srgbClr val="0070C0"/>
                </a:solidFill>
              </a:rPr>
              <a:t>由兩位老師一起陪伴並輪流帶領。</a:t>
            </a:r>
            <a:endParaRPr lang="en-US" altLang="zh-TW" sz="32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●也提供教師</a:t>
            </a:r>
            <a:r>
              <a:rPr lang="zh-TW" altLang="en-US" sz="3200" b="1" smtClean="0">
                <a:solidFill>
                  <a:srgbClr val="FF0000"/>
                </a:solidFill>
              </a:rPr>
              <a:t>或</a:t>
            </a:r>
            <a:r>
              <a:rPr lang="zh-TW" altLang="en-US" sz="3200" b="1" smtClean="0">
                <a:solidFill>
                  <a:srgbClr val="FF0000"/>
                </a:solidFill>
              </a:rPr>
              <a:t>家長輔導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方面之諮詢</a:t>
            </a:r>
            <a:endParaRPr lang="zh-TW" alt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22292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TM10001105[[fn=裁剪]]</Template>
  <TotalTime>42</TotalTime>
  <Words>261</Words>
  <Application>Microsoft Office PowerPoint</Application>
  <PresentationFormat>寬螢幕</PresentationFormat>
  <Paragraphs>25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9" baseType="lpstr">
      <vt:lpstr>微軟正黑體</vt:lpstr>
      <vt:lpstr>Franklin Gothic Book</vt:lpstr>
      <vt:lpstr>Crop</vt:lpstr>
      <vt:lpstr>敬師活動-書寫感謝卡</vt:lpstr>
      <vt:lpstr>敬師活動-書寫感謝卡</vt:lpstr>
      <vt:lpstr>●完成感謝卡後到輔導室投稿  ●活動時程：9/9(一)到9/20(五)共2週</vt:lpstr>
      <vt:lpstr>潛龍國小專輔老師職務簡介</vt:lpstr>
      <vt:lpstr>每學期重要工作內容說明</vt:lpstr>
      <vt:lpstr>每學期重要工作內容說明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潛龍國小專輔老師職務說明</dc:title>
  <dc:creator>User</dc:creator>
  <cp:lastModifiedBy>User</cp:lastModifiedBy>
  <cp:revision>13</cp:revision>
  <dcterms:created xsi:type="dcterms:W3CDTF">2024-09-02T00:48:11Z</dcterms:created>
  <dcterms:modified xsi:type="dcterms:W3CDTF">2024-09-04T04:20:56Z</dcterms:modified>
</cp:coreProperties>
</file>