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59" r:id="rId6"/>
    <p:sldId id="260" r:id="rId7"/>
    <p:sldId id="264" r:id="rId8"/>
    <p:sldId id="265" r:id="rId9"/>
    <p:sldId id="261" r:id="rId10"/>
    <p:sldId id="263" r:id="rId11"/>
  </p:sldIdLst>
  <p:sldSz cx="9144000" cy="6858000" type="screen4x3"/>
  <p:notesSz cx="6858000" cy="9144000"/>
  <p:embeddedFontLst>
    <p:embeddedFont>
      <p:font typeface="Gill Sans" panose="02020500000000000000" charset="0"/>
      <p:regular r:id="rId13"/>
      <p:bold r:id="rId14"/>
    </p:embeddedFont>
    <p:embeddedFont>
      <p:font typeface="Microsoft YaHei" panose="020B0503020204020204" pitchFamily="34" charset="-122"/>
      <p:regular r:id="rId15"/>
      <p:bold r:id="rId16"/>
    </p:embeddedFont>
    <p:embeddedFont>
      <p:font typeface="微軟正黑體" panose="020B0604030504040204" pitchFamily="34" charset="-12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4" autoAdjust="0"/>
  </p:normalViewPr>
  <p:slideViewPr>
    <p:cSldViewPr>
      <p:cViewPr>
        <p:scale>
          <a:sx n="83" d="100"/>
          <a:sy n="83" d="100"/>
        </p:scale>
        <p:origin x="1020" y="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806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716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00150" y="2386744"/>
            <a:ext cx="6743700" cy="1645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21396" y="4352544"/>
            <a:ext cx="51012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06392" y="2243828"/>
            <a:ext cx="3371175" cy="113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4571999" y="0"/>
            <a:ext cx="45765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6676" y="3549918"/>
            <a:ext cx="2846025" cy="21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603504" y="6236208"/>
            <a:ext cx="38436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1673352" y="964692"/>
            <a:ext cx="579735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020973" y="1290369"/>
            <a:ext cx="3102000" cy="57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4484978" y="2942048"/>
            <a:ext cx="4983600" cy="974025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505944" y="1104585"/>
            <a:ext cx="4983600" cy="464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673352" y="964692"/>
            <a:ext cx="579735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673352" y="2638044"/>
            <a:ext cx="5797350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>
  <p:cSld name="標題投影片">
    <p:bg>
      <p:bgPr>
        <a:solidFill>
          <a:schemeClr val="accen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200150" y="2386744"/>
            <a:ext cx="6743700" cy="1645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2021396" y="4352544"/>
            <a:ext cx="51012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200150" y="2386744"/>
            <a:ext cx="6743700" cy="1645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021396" y="4352465"/>
            <a:ext cx="51012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673352" y="964692"/>
            <a:ext cx="579735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186434" y="2638044"/>
            <a:ext cx="3203775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753736" y="2638044"/>
            <a:ext cx="3202650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187577" y="2313433"/>
            <a:ext cx="320265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1187577" y="3143250"/>
            <a:ext cx="3202650" cy="2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753737" y="3143250"/>
            <a:ext cx="3190050" cy="2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753737" y="2313433"/>
            <a:ext cx="320265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673352" y="964692"/>
            <a:ext cx="579735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1673352" y="964692"/>
            <a:ext cx="579735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03504" y="2243828"/>
            <a:ext cx="3365100" cy="114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052060" y="804672"/>
            <a:ext cx="3611925" cy="5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6676" y="3549918"/>
            <a:ext cx="2846025" cy="21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603504" y="6236208"/>
            <a:ext cx="38436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73352" y="964692"/>
            <a:ext cx="579735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73352" y="2638044"/>
            <a:ext cx="5797350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866072" y="6238816"/>
            <a:ext cx="206527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200150" y="6236208"/>
            <a:ext cx="4425975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>
            <a:spLocks noGrp="1"/>
          </p:cNvSpPr>
          <p:nvPr>
            <p:ph type="sldNum" idx="12"/>
          </p:nvPr>
        </p:nvSpPr>
        <p:spPr>
          <a:xfrm>
            <a:off x="8069191" y="6217920"/>
            <a:ext cx="274275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平面設計, 卡通, 美工圖案 的圖片&#10;&#10;自動產生的描述">
            <a:extLst>
              <a:ext uri="{FF2B5EF4-FFF2-40B4-BE49-F238E27FC236}">
                <a16:creationId xmlns:a16="http://schemas.microsoft.com/office/drawing/2014/main" id="{E1847632-B5CD-4D44-823E-6E8E55B2C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1915"/>
            <a:ext cx="9136787" cy="6856085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8F123984-349D-3F5E-0CA8-4F391252C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88" y="3717032"/>
            <a:ext cx="3960440" cy="1008112"/>
          </a:xfrm>
        </p:spPr>
        <p:txBody>
          <a:bodyPr lIns="0" tIns="0" rIns="0" bIns="0">
            <a:normAutofit/>
          </a:bodyPr>
          <a:lstStyle/>
          <a:p>
            <a:r>
              <a:rPr lang="zh-TW" altLang="en-US" dirty="0"/>
              <a:t>競賽規則說明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325038-A7B8-914A-CE7B-C753422E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25" y="523656"/>
            <a:ext cx="5797350" cy="1188600"/>
          </a:xfrm>
        </p:spPr>
        <p:txBody>
          <a:bodyPr/>
          <a:lstStyle/>
          <a:p>
            <a:r>
              <a:rPr lang="zh-TW" altLang="en-US" dirty="0"/>
              <a:t>分數計算方式說明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B1E3146-CF25-7AC5-DFDB-02EEDCA7D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2" y="2132856"/>
            <a:ext cx="9109368" cy="1361424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E17C71B-0BE4-F0FB-37D0-AFA0422EB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415373"/>
              </p:ext>
            </p:extLst>
          </p:nvPr>
        </p:nvGraphicFramePr>
        <p:xfrm>
          <a:off x="1547664" y="3710304"/>
          <a:ext cx="6192689" cy="3031063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968795">
                  <a:extLst>
                    <a:ext uri="{9D8B030D-6E8A-4147-A177-3AD203B41FA5}">
                      <a16:colId xmlns:a16="http://schemas.microsoft.com/office/drawing/2014/main" val="3056825778"/>
                    </a:ext>
                  </a:extLst>
                </a:gridCol>
                <a:gridCol w="1044779">
                  <a:extLst>
                    <a:ext uri="{9D8B030D-6E8A-4147-A177-3AD203B41FA5}">
                      <a16:colId xmlns:a16="http://schemas.microsoft.com/office/drawing/2014/main" val="1067742572"/>
                    </a:ext>
                  </a:extLst>
                </a:gridCol>
                <a:gridCol w="1614658">
                  <a:extLst>
                    <a:ext uri="{9D8B030D-6E8A-4147-A177-3AD203B41FA5}">
                      <a16:colId xmlns:a16="http://schemas.microsoft.com/office/drawing/2014/main" val="412585292"/>
                    </a:ext>
                  </a:extLst>
                </a:gridCol>
                <a:gridCol w="1120763">
                  <a:extLst>
                    <a:ext uri="{9D8B030D-6E8A-4147-A177-3AD203B41FA5}">
                      <a16:colId xmlns:a16="http://schemas.microsoft.com/office/drawing/2014/main" val="968529019"/>
                    </a:ext>
                  </a:extLst>
                </a:gridCol>
                <a:gridCol w="1443694">
                  <a:extLst>
                    <a:ext uri="{9D8B030D-6E8A-4147-A177-3AD203B41FA5}">
                      <a16:colId xmlns:a16="http://schemas.microsoft.com/office/drawing/2014/main" val="757130212"/>
                    </a:ext>
                  </a:extLst>
                </a:gridCol>
              </a:tblGrid>
              <a:tr h="4330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正確性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得分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使用秒數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得分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總分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3414607"/>
                  </a:ext>
                </a:extLst>
              </a:tr>
              <a:tr h="433009"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388.3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988.3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6353725"/>
                  </a:ext>
                </a:extLst>
              </a:tr>
              <a:tr h="433009"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29.1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138.1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738.1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91047436"/>
                  </a:ext>
                </a:extLst>
              </a:tr>
              <a:tr h="433009"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17.6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241.6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841.6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31731666"/>
                  </a:ext>
                </a:extLst>
              </a:tr>
              <a:tr h="433009"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25.3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172.3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772.3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7618502"/>
                  </a:ext>
                </a:extLst>
              </a:tr>
              <a:tr h="433009">
                <a:tc>
                  <a:txBody>
                    <a:bodyPr/>
                    <a:lstStyle/>
                    <a:p>
                      <a:pPr algn="ctr" fontAlgn="ctr"/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19.1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42988899"/>
                  </a:ext>
                </a:extLst>
              </a:tr>
              <a:tr h="433009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3340.3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5918039"/>
                  </a:ext>
                </a:extLst>
              </a:tr>
            </a:tbl>
          </a:graphicData>
        </a:graphic>
      </p:graphicFrame>
      <p:sp>
        <p:nvSpPr>
          <p:cNvPr id="7" name="圓形: 空心 6">
            <a:extLst>
              <a:ext uri="{FF2B5EF4-FFF2-40B4-BE49-F238E27FC236}">
                <a16:creationId xmlns:a16="http://schemas.microsoft.com/office/drawing/2014/main" id="{D8AA0302-21A4-3BEF-05C0-8B2238905A3E}"/>
              </a:ext>
            </a:extLst>
          </p:cNvPr>
          <p:cNvSpPr/>
          <p:nvPr/>
        </p:nvSpPr>
        <p:spPr>
          <a:xfrm>
            <a:off x="1886176" y="4210040"/>
            <a:ext cx="296416" cy="298192"/>
          </a:xfrm>
          <a:prstGeom prst="donut">
            <a:avLst>
              <a:gd name="adj" fmla="val 1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圓形: 空心 7">
            <a:extLst>
              <a:ext uri="{FF2B5EF4-FFF2-40B4-BE49-F238E27FC236}">
                <a16:creationId xmlns:a16="http://schemas.microsoft.com/office/drawing/2014/main" id="{82529A93-6768-B858-780C-EDD51EAF2B60}"/>
              </a:ext>
            </a:extLst>
          </p:cNvPr>
          <p:cNvSpPr/>
          <p:nvPr/>
        </p:nvSpPr>
        <p:spPr>
          <a:xfrm>
            <a:off x="1909924" y="5074580"/>
            <a:ext cx="296416" cy="298192"/>
          </a:xfrm>
          <a:prstGeom prst="donut">
            <a:avLst>
              <a:gd name="adj" fmla="val 1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圓形: 空心 8">
            <a:extLst>
              <a:ext uri="{FF2B5EF4-FFF2-40B4-BE49-F238E27FC236}">
                <a16:creationId xmlns:a16="http://schemas.microsoft.com/office/drawing/2014/main" id="{3236B10D-6BF4-8656-236C-95499E8CBA19}"/>
              </a:ext>
            </a:extLst>
          </p:cNvPr>
          <p:cNvSpPr/>
          <p:nvPr/>
        </p:nvSpPr>
        <p:spPr>
          <a:xfrm>
            <a:off x="1883956" y="5074136"/>
            <a:ext cx="296416" cy="298192"/>
          </a:xfrm>
          <a:prstGeom prst="donut">
            <a:avLst>
              <a:gd name="adj" fmla="val 1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圓形: 空心 9">
            <a:extLst>
              <a:ext uri="{FF2B5EF4-FFF2-40B4-BE49-F238E27FC236}">
                <a16:creationId xmlns:a16="http://schemas.microsoft.com/office/drawing/2014/main" id="{6D33C471-33A0-E737-B9D6-3C1AFA6155C8}"/>
              </a:ext>
            </a:extLst>
          </p:cNvPr>
          <p:cNvSpPr/>
          <p:nvPr/>
        </p:nvSpPr>
        <p:spPr>
          <a:xfrm>
            <a:off x="1883956" y="5507072"/>
            <a:ext cx="296416" cy="298192"/>
          </a:xfrm>
          <a:prstGeom prst="donut">
            <a:avLst>
              <a:gd name="adj" fmla="val 1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圓形: 空心 10">
            <a:extLst>
              <a:ext uri="{FF2B5EF4-FFF2-40B4-BE49-F238E27FC236}">
                <a16:creationId xmlns:a16="http://schemas.microsoft.com/office/drawing/2014/main" id="{65227CA9-7AF2-5992-FF10-420E43C6D7AF}"/>
              </a:ext>
            </a:extLst>
          </p:cNvPr>
          <p:cNvSpPr/>
          <p:nvPr/>
        </p:nvSpPr>
        <p:spPr>
          <a:xfrm>
            <a:off x="1883956" y="4641866"/>
            <a:ext cx="296416" cy="298192"/>
          </a:xfrm>
          <a:prstGeom prst="donut">
            <a:avLst>
              <a:gd name="adj" fmla="val 13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乘號 11">
            <a:extLst>
              <a:ext uri="{FF2B5EF4-FFF2-40B4-BE49-F238E27FC236}">
                <a16:creationId xmlns:a16="http://schemas.microsoft.com/office/drawing/2014/main" id="{B9628B96-DDE7-E708-AD67-F863308729DF}"/>
              </a:ext>
            </a:extLst>
          </p:cNvPr>
          <p:cNvSpPr/>
          <p:nvPr/>
        </p:nvSpPr>
        <p:spPr>
          <a:xfrm>
            <a:off x="1791628" y="5877272"/>
            <a:ext cx="504056" cy="431826"/>
          </a:xfrm>
          <a:prstGeom prst="mathMultiply">
            <a:avLst>
              <a:gd name="adj1" fmla="val 114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CB0A9DE4-AF73-CF2A-BF88-902A57FF397F}"/>
              </a:ext>
            </a:extLst>
          </p:cNvPr>
          <p:cNvSpPr/>
          <p:nvPr/>
        </p:nvSpPr>
        <p:spPr>
          <a:xfrm>
            <a:off x="567948" y="305410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4E5F7754-C2A3-D7D8-BC30-DC604CDB3DD3}"/>
              </a:ext>
            </a:extLst>
          </p:cNvPr>
          <p:cNvSpPr/>
          <p:nvPr/>
        </p:nvSpPr>
        <p:spPr>
          <a:xfrm>
            <a:off x="699572" y="305791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83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圖形, 平面設計 的圖片">
            <a:extLst>
              <a:ext uri="{FF2B5EF4-FFF2-40B4-BE49-F238E27FC236}">
                <a16:creationId xmlns:a16="http://schemas.microsoft.com/office/drawing/2014/main" id="{0025278E-76B8-2916-694E-26EA4C31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FFA6557-F333-0320-E263-4905A60C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25" y="1196752"/>
            <a:ext cx="5797350" cy="1188600"/>
          </a:xfrm>
        </p:spPr>
        <p:txBody>
          <a:bodyPr/>
          <a:lstStyle/>
          <a:p>
            <a:r>
              <a:rPr lang="zh-TW" altLang="en-US" dirty="0"/>
              <a:t>活動主旨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B866CCA-01C3-8500-3F58-9B3CA2929CF7}"/>
              </a:ext>
            </a:extLst>
          </p:cNvPr>
          <p:cNvSpPr txBox="1"/>
          <p:nvPr/>
        </p:nvSpPr>
        <p:spPr>
          <a:xfrm>
            <a:off x="1187624" y="2598642"/>
            <a:ext cx="72008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/>
            <a:r>
              <a:rPr lang="zh-TW" altLang="en-US" sz="2800" dirty="0"/>
              <a:t>為推動學校注重用藥安全、毒品防制、心理衛生、健康促進、疾病防治及食品安全等健康相關主題。</a:t>
            </a:r>
            <a:endParaRPr lang="en-US" altLang="zh-TW" sz="2800" dirty="0"/>
          </a:p>
          <a:p>
            <a:pPr indent="720725"/>
            <a:r>
              <a:rPr lang="zh-TW" altLang="en-US" sz="2800" dirty="0"/>
              <a:t>培養學童正確觀念，進一步強化對用藥安全及毒品危害之認知，懂得遠離並拒絕毒品，以提升正確用藥觀念與推廣師生相關知能。</a:t>
            </a:r>
          </a:p>
        </p:txBody>
      </p:sp>
    </p:spTree>
    <p:extLst>
      <p:ext uri="{BB962C8B-B14F-4D97-AF65-F5344CB8AC3E}">
        <p14:creationId xmlns:p14="http://schemas.microsoft.com/office/powerpoint/2010/main" val="271235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446111" y="484632"/>
            <a:ext cx="4798298" cy="928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>
              <a:buSzPts val="4800"/>
            </a:pPr>
            <a:r>
              <a:rPr lang="zh-TW" altLang="en-US" sz="4800" dirty="0">
                <a:latin typeface="Microsoft YaHei" pitchFamily="34" charset="-122"/>
                <a:ea typeface="Microsoft YaHei" pitchFamily="34" charset="-122"/>
              </a:rPr>
              <a:t>競賽過程 </a:t>
            </a:r>
            <a:endParaRPr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419872" y="1928499"/>
            <a:ext cx="5400600" cy="4524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999" indent="-152400">
              <a:spcBef>
                <a:spcPts val="0"/>
              </a:spcBef>
              <a:buSzPts val="2400"/>
            </a:pPr>
            <a:r>
              <a:rPr lang="zh-TW" altLang="en-US" sz="2000" b="1" dirty="0"/>
              <a:t>（</a:t>
            </a:r>
            <a:r>
              <a:rPr lang="en-US" altLang="zh-TW" sz="2000" b="1" dirty="0"/>
              <a:t>1</a:t>
            </a:r>
            <a:r>
              <a:rPr lang="zh-TW" altLang="en-US" sz="2000" b="1" dirty="0"/>
              <a:t>）初賽：</a:t>
            </a:r>
            <a:endParaRPr sz="2000" b="1" dirty="0"/>
          </a:p>
          <a:p>
            <a:pPr marL="269999" indent="0">
              <a:buNone/>
            </a:pPr>
            <a:r>
              <a:rPr lang="zh-TW" altLang="en-US" sz="2000" b="1" dirty="0"/>
              <a:t>賽前抽籤分組排定，每場次有</a:t>
            </a:r>
            <a:r>
              <a:rPr lang="en-US" altLang="zh-TW" sz="2000" b="1" dirty="0"/>
              <a:t>8</a:t>
            </a:r>
            <a:r>
              <a:rPr lang="zh-TW" altLang="en-US" sz="2000" b="1" dirty="0"/>
              <a:t>至</a:t>
            </a:r>
            <a:r>
              <a:rPr lang="en-US" altLang="zh-TW" sz="2000" b="1" dirty="0"/>
              <a:t>9</a:t>
            </a:r>
            <a:r>
              <a:rPr lang="zh-TW" altLang="en-US" sz="2000" b="1" dirty="0"/>
              <a:t>所學校同時比賽，每所學校派出</a:t>
            </a:r>
            <a:r>
              <a:rPr lang="en-US" altLang="zh-TW" sz="2000" b="1" dirty="0"/>
              <a:t>3</a:t>
            </a:r>
            <a:r>
              <a:rPr lang="zh-TW" altLang="en-US" sz="2000" b="1" dirty="0"/>
              <a:t>位學生上場，採團體積分賽。</a:t>
            </a:r>
            <a:endParaRPr sz="2000" b="1" dirty="0"/>
          </a:p>
          <a:p>
            <a:pPr marL="269999" indent="-152400">
              <a:buSzPts val="2400"/>
            </a:pPr>
            <a:r>
              <a:rPr lang="zh-TW" altLang="en-US" sz="2000" b="1" dirty="0"/>
              <a:t>（</a:t>
            </a:r>
            <a:r>
              <a:rPr lang="en-US" altLang="zh-TW" sz="2000" b="1" dirty="0"/>
              <a:t>2</a:t>
            </a:r>
            <a:r>
              <a:rPr lang="zh-TW" altLang="en-US" sz="2000" b="1" dirty="0"/>
              <a:t>）複賽：</a:t>
            </a:r>
            <a:endParaRPr sz="2000" b="1" dirty="0"/>
          </a:p>
          <a:p>
            <a:pPr marL="269999" indent="0">
              <a:buNone/>
            </a:pPr>
            <a:r>
              <a:rPr lang="zh-TW" altLang="en-US" sz="2000" b="1" dirty="0"/>
              <a:t>由初賽各場次晉級學校及主辦正確用藥中心學校潛龍國小進行比賽。</a:t>
            </a:r>
            <a:endParaRPr sz="2000" b="1" dirty="0"/>
          </a:p>
          <a:p>
            <a:pPr marL="269999" indent="-152400">
              <a:buSzPts val="2400"/>
            </a:pPr>
            <a:r>
              <a:rPr lang="zh-TW" altLang="en-US" sz="2000" b="1" dirty="0"/>
              <a:t>（</a:t>
            </a:r>
            <a:r>
              <a:rPr lang="en-US" altLang="zh-TW" sz="2000" b="1" dirty="0"/>
              <a:t>3</a:t>
            </a:r>
            <a:r>
              <a:rPr lang="zh-TW" altLang="en-US" sz="2000" b="1" dirty="0"/>
              <a:t>）決賽：</a:t>
            </a:r>
            <a:endParaRPr sz="2000" b="1" dirty="0"/>
          </a:p>
          <a:p>
            <a:pPr marL="269999" indent="0">
              <a:buNone/>
            </a:pPr>
            <a:r>
              <a:rPr lang="zh-TW" altLang="en-US" sz="2000" b="1" dirty="0"/>
              <a:t>複賽晉級之學校進行比賽</a:t>
            </a:r>
            <a:r>
              <a:rPr lang="en-US" altLang="zh-TW" sz="2000" b="1" dirty="0"/>
              <a:t>,</a:t>
            </a:r>
            <a:r>
              <a:rPr lang="zh-TW" altLang="en-US" sz="2000" b="1" dirty="0"/>
              <a:t>若遇平手再</a:t>
            </a:r>
            <a:r>
              <a:rPr lang="en-US" altLang="zh-TW" sz="2000" b="1" dirty="0"/>
              <a:t>PK</a:t>
            </a:r>
            <a:r>
              <a:rPr lang="zh-TW" altLang="en-US" sz="2000" b="1" dirty="0"/>
              <a:t>，直到選出前三名。</a:t>
            </a:r>
            <a:endParaRPr sz="2000" b="1" dirty="0"/>
          </a:p>
        </p:txBody>
      </p:sp>
      <p:pic>
        <p:nvPicPr>
          <p:cNvPr id="100" name="Google Shape;100;p15" descr="Desks in empty classroom"/>
          <p:cNvPicPr preferRelativeResize="0"/>
          <p:nvPr/>
        </p:nvPicPr>
        <p:blipFill rotWithShape="1">
          <a:blip r:embed="rId3">
            <a:alphaModFix/>
          </a:blip>
          <a:srcRect l="26279" r="22902"/>
          <a:stretch/>
        </p:blipFill>
        <p:spPr>
          <a:xfrm>
            <a:off x="-1520656" y="10"/>
            <a:ext cx="4646726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圖形, 平面設計 的圖片">
            <a:extLst>
              <a:ext uri="{FF2B5EF4-FFF2-40B4-BE49-F238E27FC236}">
                <a16:creationId xmlns:a16="http://schemas.microsoft.com/office/drawing/2014/main" id="{2B2406A0-D3AB-559E-6E14-1E307801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07136" y="963386"/>
            <a:ext cx="7729728" cy="119002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>
              <a:buSzPts val="2800"/>
            </a:pPr>
            <a:r>
              <a:rPr lang="zh-TW" altLang="en-US" sz="3800" b="1"/>
              <a:t>競賽題型及占比 </a:t>
            </a:r>
            <a:endParaRPr sz="3800" b="1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323528" y="2204864"/>
            <a:ext cx="8496944" cy="403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434850">
              <a:spcBef>
                <a:spcPts val="0"/>
              </a:spcBef>
              <a:buSzPts val="3000"/>
              <a:buFont typeface="Gill Sans"/>
              <a:buAutoNum type="arabicPeriod"/>
            </a:pPr>
            <a:r>
              <a:rPr lang="zh-TW" altLang="en-US" sz="3000" b="1" dirty="0"/>
              <a:t>題數：初賽</a:t>
            </a:r>
            <a:r>
              <a:rPr lang="en-US" altLang="zh-TW" sz="3000" b="1" dirty="0"/>
              <a:t>5</a:t>
            </a:r>
            <a:r>
              <a:rPr lang="zh-TW" altLang="en-US" sz="3000" b="1" dirty="0"/>
              <a:t>題、複賽</a:t>
            </a:r>
            <a:r>
              <a:rPr lang="en-US" altLang="zh-TW" sz="3000" b="1" dirty="0"/>
              <a:t>6</a:t>
            </a:r>
            <a:r>
              <a:rPr lang="zh-TW" altLang="en-US" sz="3000" b="1" dirty="0"/>
              <a:t>題、決賽</a:t>
            </a:r>
            <a:r>
              <a:rPr lang="en-US" altLang="zh-TW" sz="3000" b="1" dirty="0"/>
              <a:t>10</a:t>
            </a:r>
            <a:r>
              <a:rPr lang="zh-TW" altLang="en-US" sz="3000" b="1" dirty="0"/>
              <a:t>題，每場備</a:t>
            </a:r>
            <a:r>
              <a:rPr lang="en-US" altLang="zh-TW" sz="3000" b="1" dirty="0"/>
              <a:t>1</a:t>
            </a:r>
            <a:r>
              <a:rPr lang="zh-TW" altLang="en-US" sz="3000" b="1" dirty="0"/>
              <a:t>題複選題。</a:t>
            </a:r>
            <a:endParaRPr sz="3000" b="1" dirty="0"/>
          </a:p>
          <a:p>
            <a:pPr marL="514350" indent="-434850">
              <a:buSzPts val="3000"/>
              <a:buFont typeface="Gill Sans"/>
              <a:buAutoNum type="arabicPeriod"/>
            </a:pPr>
            <a:r>
              <a:rPr lang="zh-TW" altLang="en-US" sz="3000" b="1" dirty="0"/>
              <a:t>題型：題目分三大類</a:t>
            </a:r>
            <a:endParaRPr sz="3000" b="1" dirty="0"/>
          </a:p>
          <a:p>
            <a:pPr marL="971550" lvl="1" indent="-603250">
              <a:buSzPts val="3000"/>
              <a:buFont typeface="Gill Sans"/>
              <a:buAutoNum type="alphaUcPeriod"/>
            </a:pPr>
            <a:r>
              <a:rPr lang="zh-TW" altLang="en-US" sz="3000" b="1" dirty="0"/>
              <a:t>第一大類為正確用藥（中、西藥）</a:t>
            </a:r>
            <a:r>
              <a:rPr lang="en-US" altLang="zh-TW" sz="3000" b="1" dirty="0"/>
              <a:t>50%</a:t>
            </a:r>
            <a:endParaRPr sz="3000" b="1" dirty="0"/>
          </a:p>
          <a:p>
            <a:pPr marL="971550" lvl="1" indent="-603250">
              <a:buSzPts val="3000"/>
              <a:buFont typeface="Gill Sans"/>
              <a:buAutoNum type="alphaUcPeriod"/>
            </a:pPr>
            <a:r>
              <a:rPr lang="zh-TW" altLang="en-US" sz="3000" b="1" dirty="0"/>
              <a:t>第二大類為毒品、菸害及檳榔防制 </a:t>
            </a:r>
            <a:r>
              <a:rPr lang="en-US" altLang="zh-TW" sz="3000" b="1" dirty="0"/>
              <a:t>30%</a:t>
            </a:r>
            <a:endParaRPr sz="3000" b="1" dirty="0"/>
          </a:p>
          <a:p>
            <a:pPr marL="971550" lvl="1" indent="-603250">
              <a:buSzPts val="3000"/>
              <a:buFont typeface="Gill Sans"/>
              <a:buAutoNum type="alphaUcPeriod"/>
            </a:pPr>
            <a:r>
              <a:rPr lang="zh-TW" altLang="en-US" sz="3000" b="1" dirty="0"/>
              <a:t>第三大類為其他 </a:t>
            </a:r>
            <a:r>
              <a:rPr lang="en-US" altLang="zh-TW" sz="3000" b="1" dirty="0"/>
              <a:t>20%</a:t>
            </a:r>
            <a:r>
              <a:rPr lang="zh-TW" altLang="en-US" sz="3000" b="1" dirty="0"/>
              <a:t>（全民健保、衛生局推動相關業務）</a:t>
            </a:r>
            <a:endParaRPr sz="3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圖形, 平面設計 的圖片&#10;&#10;自動產生的描述">
            <a:extLst>
              <a:ext uri="{FF2B5EF4-FFF2-40B4-BE49-F238E27FC236}">
                <a16:creationId xmlns:a16="http://schemas.microsoft.com/office/drawing/2014/main" id="{0E171C30-FC9A-3E38-8909-33D66EEAF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07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>
              <a:buSzPts val="2800"/>
            </a:pPr>
            <a:r>
              <a:rPr lang="zh-TW" altLang="en-US" sz="3800" b="1"/>
              <a:t>競賽方式： </a:t>
            </a:r>
            <a:endParaRPr sz="3800" b="1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95535" y="2276872"/>
            <a:ext cx="8352929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9575" indent="-460375">
              <a:spcBef>
                <a:spcPts val="0"/>
              </a:spcBef>
              <a:buSzPts val="2600"/>
              <a:buFont typeface="Noto Sans Symbols"/>
              <a:buChar char="●"/>
            </a:pPr>
            <a:r>
              <a:rPr lang="zh-TW" altLang="en-US" sz="2400" b="1" dirty="0"/>
              <a:t>本次競賽係透過</a:t>
            </a:r>
            <a:r>
              <a:rPr lang="en-US" altLang="zh-TW" sz="2400" b="1" dirty="0"/>
              <a:t>Quizizz</a:t>
            </a:r>
            <a:r>
              <a:rPr lang="zh-TW" altLang="en-US" sz="2400" b="1" dirty="0"/>
              <a:t>軟體進行作答，每校由</a:t>
            </a:r>
            <a:r>
              <a:rPr lang="en-US" altLang="zh-TW" sz="2400" b="1" dirty="0"/>
              <a:t>3</a:t>
            </a:r>
            <a:r>
              <a:rPr lang="zh-TW" altLang="en-US" sz="2400" b="1" dirty="0"/>
              <a:t>位學生參賽，共同使用一台平板進行答題。</a:t>
            </a:r>
            <a:endParaRPr sz="2400" b="1" dirty="0"/>
          </a:p>
          <a:p>
            <a:pPr marL="409575" indent="-460375">
              <a:buSzPts val="2600"/>
              <a:buFont typeface="Noto Sans Symbols"/>
              <a:buChar char="●"/>
            </a:pPr>
            <a:r>
              <a:rPr lang="zh-TW" altLang="en-US" sz="2400" b="1" dirty="0"/>
              <a:t>競賽開始前，工作人員將協助於平板內輸入校名及競賽代碼，並由各參賽隊伍進行核對，核對無誤後競賽開始。</a:t>
            </a:r>
            <a:endParaRPr sz="2400" b="1" dirty="0"/>
          </a:p>
          <a:p>
            <a:pPr marL="409575" indent="-460375">
              <a:buSzPts val="2600"/>
              <a:buFont typeface="Noto Sans Symbols"/>
              <a:buChar char="●"/>
            </a:pPr>
            <a:r>
              <a:rPr lang="zh-TW" altLang="en-US" sz="2400" b="1" dirty="0"/>
              <a:t>主辦單位控制端在確認參賽隊伍均已進入答題房後，即按下「開始」鍵，此時競賽開始。</a:t>
            </a:r>
            <a:endParaRPr sz="2400" b="1" dirty="0"/>
          </a:p>
          <a:p>
            <a:pPr marL="409575" indent="-460375">
              <a:buSzPts val="2600"/>
              <a:buFont typeface="Noto Sans Symbols"/>
              <a:buChar char="●"/>
            </a:pPr>
            <a:r>
              <a:rPr lang="zh-TW" altLang="en-US" sz="2400" b="1" dirty="0"/>
              <a:t>作答者在平板畫面倒數</a:t>
            </a:r>
            <a:r>
              <a:rPr lang="en-US" altLang="zh-TW" sz="2400" b="1" dirty="0"/>
              <a:t>321</a:t>
            </a:r>
            <a:r>
              <a:rPr lang="zh-TW" altLang="en-US" sz="2400" b="1" dirty="0"/>
              <a:t>並顯示題目後，即可於平板內搶答，同時競賽題目由軟體內建語音導讀，一旦點選答案送出後，</a:t>
            </a:r>
            <a:r>
              <a:rPr lang="zh-TW" altLang="en-US" sz="2400" b="1" dirty="0">
                <a:solidFill>
                  <a:srgbClr val="FF0000"/>
                </a:solidFill>
              </a:rPr>
              <a:t>不得變更答案</a:t>
            </a:r>
            <a:r>
              <a:rPr lang="zh-TW" altLang="en-US" sz="2400" b="1" dirty="0"/>
              <a:t>。</a:t>
            </a:r>
            <a:endParaRPr sz="2400" b="1" dirty="0"/>
          </a:p>
          <a:p>
            <a:pPr marL="0" indent="0"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圖形, 平面設計 的圖片&#10;&#10;自動產生的描述">
            <a:extLst>
              <a:ext uri="{FF2B5EF4-FFF2-40B4-BE49-F238E27FC236}">
                <a16:creationId xmlns:a16="http://schemas.microsoft.com/office/drawing/2014/main" id="{4B4E4A92-2D1B-F4D9-8456-64AA892B6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7584" y="1340768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>
              <a:buSzPts val="2800"/>
            </a:pPr>
            <a:r>
              <a:rPr lang="zh-TW" altLang="en-US" sz="3800" b="1"/>
              <a:t>競賽方式： </a:t>
            </a:r>
            <a:endParaRPr sz="3800" b="1"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395535" y="2924944"/>
            <a:ext cx="8352929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8775" indent="-422275">
              <a:spcBef>
                <a:spcPts val="0"/>
              </a:spcBef>
              <a:buSzPts val="3000"/>
              <a:buFont typeface="Noto Sans Symbols"/>
              <a:buChar char="●"/>
            </a:pPr>
            <a:r>
              <a:rPr lang="zh-TW" altLang="en-US" sz="2400" b="1" dirty="0"/>
              <a:t>該組競賽結束時，倘有得分相同者，由主辦單位選出</a:t>
            </a:r>
            <a:r>
              <a:rPr lang="en-US" altLang="zh-TW" sz="2400" b="1" dirty="0"/>
              <a:t>PK</a:t>
            </a:r>
            <a:r>
              <a:rPr lang="zh-TW" altLang="en-US" sz="2400" b="1" dirty="0"/>
              <a:t>題目，並由主持人指定</a:t>
            </a:r>
            <a:r>
              <a:rPr lang="en-US" altLang="zh-TW" sz="2400" b="1" dirty="0"/>
              <a:t>1</a:t>
            </a:r>
            <a:r>
              <a:rPr lang="zh-TW" altLang="en-US" sz="2400" b="1" dirty="0"/>
              <a:t>位學生作答，直至分出勝負。</a:t>
            </a:r>
            <a:endParaRPr sz="2400" b="1" dirty="0"/>
          </a:p>
          <a:p>
            <a:pPr marL="358775" indent="-422275">
              <a:buSzPts val="3000"/>
              <a:buFont typeface="Noto Sans Symbols"/>
              <a:buChar char="●"/>
            </a:pPr>
            <a:r>
              <a:rPr lang="zh-TW" altLang="en-US" sz="2400" b="1" dirty="0"/>
              <a:t>題目呈現立即計算時間，是非題及單選題為</a:t>
            </a:r>
            <a:r>
              <a:rPr lang="en-US" altLang="zh-TW" sz="2400" b="1" dirty="0">
                <a:solidFill>
                  <a:srgbClr val="FF0000"/>
                </a:solidFill>
              </a:rPr>
              <a:t>45</a:t>
            </a:r>
            <a:r>
              <a:rPr lang="zh-TW" altLang="en-US" sz="2400" b="1" dirty="0"/>
              <a:t>秒，複選題為</a:t>
            </a:r>
            <a:r>
              <a:rPr lang="en-US" altLang="zh-TW" sz="2400" b="1" dirty="0">
                <a:solidFill>
                  <a:srgbClr val="FF0000"/>
                </a:solidFill>
              </a:rPr>
              <a:t>60</a:t>
            </a:r>
            <a:r>
              <a:rPr lang="zh-TW" altLang="en-US" sz="2400" b="1" dirty="0"/>
              <a:t>秒。</a:t>
            </a:r>
            <a:endParaRPr sz="2400" b="1" dirty="0"/>
          </a:p>
          <a:p>
            <a:pPr marL="358775" indent="-422275">
              <a:buSzPts val="3000"/>
              <a:buFont typeface="Noto Sans Symbols"/>
              <a:buChar char="●"/>
            </a:pPr>
            <a:r>
              <a:rPr lang="zh-TW" altLang="en-US" sz="2400" b="1" dirty="0"/>
              <a:t>每組競賽完畢後，系統直接計算並公布晉級學校、作答情形及作答時間。</a:t>
            </a:r>
            <a:endParaRPr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BE6EF8E-8C13-88DE-F29C-E48BC8DE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" y="1839618"/>
            <a:ext cx="9144000" cy="504227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624023F-E195-2784-ECC2-6C35BC85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821" y="404664"/>
            <a:ext cx="5797350" cy="1188600"/>
          </a:xfrm>
        </p:spPr>
        <p:txBody>
          <a:bodyPr/>
          <a:lstStyle/>
          <a:p>
            <a:r>
              <a:rPr lang="zh-TW" altLang="en-US" dirty="0"/>
              <a:t>作答方式</a:t>
            </a:r>
            <a:r>
              <a:rPr lang="en-US" altLang="zh-TW" dirty="0"/>
              <a:t>-</a:t>
            </a:r>
            <a:r>
              <a:rPr lang="zh-TW" altLang="en-US" dirty="0"/>
              <a:t>單選題</a:t>
            </a:r>
          </a:p>
        </p:txBody>
      </p:sp>
      <p:sp>
        <p:nvSpPr>
          <p:cNvPr id="6" name="Google Shape;134;p20">
            <a:extLst>
              <a:ext uri="{FF2B5EF4-FFF2-40B4-BE49-F238E27FC236}">
                <a16:creationId xmlns:a16="http://schemas.microsoft.com/office/drawing/2014/main" id="{BD317B44-DB02-13A4-9972-0005C9EB44E5}"/>
              </a:ext>
            </a:extLst>
          </p:cNvPr>
          <p:cNvSpPr/>
          <p:nvPr/>
        </p:nvSpPr>
        <p:spPr>
          <a:xfrm>
            <a:off x="755576" y="4293096"/>
            <a:ext cx="720080" cy="64807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3700">
                <a:solidFill>
                  <a:srgbClr val="FF0000"/>
                </a:solidFill>
              </a:rPr>
              <a:t>1</a:t>
            </a:r>
            <a:endParaRPr sz="3700">
              <a:solidFill>
                <a:srgbClr val="FF0000"/>
              </a:solidFill>
            </a:endParaRPr>
          </a:p>
        </p:txBody>
      </p:sp>
      <p:sp>
        <p:nvSpPr>
          <p:cNvPr id="7" name="Google Shape;135;p20">
            <a:extLst>
              <a:ext uri="{FF2B5EF4-FFF2-40B4-BE49-F238E27FC236}">
                <a16:creationId xmlns:a16="http://schemas.microsoft.com/office/drawing/2014/main" id="{6628E70F-241C-CAD5-0729-438C31AF15E5}"/>
              </a:ext>
            </a:extLst>
          </p:cNvPr>
          <p:cNvSpPr/>
          <p:nvPr/>
        </p:nvSpPr>
        <p:spPr>
          <a:xfrm>
            <a:off x="8438084" y="5589240"/>
            <a:ext cx="742428" cy="72542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3700">
                <a:solidFill>
                  <a:srgbClr val="FF0000"/>
                </a:solidFill>
              </a:rPr>
              <a:t>2</a:t>
            </a:r>
            <a:endParaRPr sz="370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403ED7-7200-DA97-8A36-FD1867245FEE}"/>
              </a:ext>
            </a:extLst>
          </p:cNvPr>
          <p:cNvSpPr/>
          <p:nvPr/>
        </p:nvSpPr>
        <p:spPr>
          <a:xfrm>
            <a:off x="49476" y="4617132"/>
            <a:ext cx="2146259" cy="1764196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BC756C2-A7A7-6EC8-6108-7EC69D8E6310}"/>
              </a:ext>
            </a:extLst>
          </p:cNvPr>
          <p:cNvSpPr/>
          <p:nvPr/>
        </p:nvSpPr>
        <p:spPr>
          <a:xfrm>
            <a:off x="8676456" y="6449843"/>
            <a:ext cx="360040" cy="432048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05A86A2-0E50-E701-0457-3AE80EEE02CC}"/>
              </a:ext>
            </a:extLst>
          </p:cNvPr>
          <p:cNvSpPr txBox="1"/>
          <p:nvPr/>
        </p:nvSpPr>
        <p:spPr>
          <a:xfrm>
            <a:off x="1857003" y="4617132"/>
            <a:ext cx="3387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V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6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EAD4DD2-EF78-0F73-E5F0-D6AFD020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0" y="1840215"/>
            <a:ext cx="9144000" cy="505502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AEAFD3A-4DC4-1B26-B707-4CF16002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25" y="908720"/>
            <a:ext cx="5797350" cy="1188600"/>
          </a:xfrm>
        </p:spPr>
        <p:txBody>
          <a:bodyPr/>
          <a:lstStyle/>
          <a:p>
            <a:r>
              <a:rPr lang="zh-TW" altLang="en-US" dirty="0"/>
              <a:t>作答方式</a:t>
            </a:r>
            <a:r>
              <a:rPr lang="en-US" altLang="zh-TW" dirty="0"/>
              <a:t>-</a:t>
            </a:r>
            <a:r>
              <a:rPr lang="zh-TW" altLang="en-US" dirty="0"/>
              <a:t>複選題</a:t>
            </a:r>
          </a:p>
        </p:txBody>
      </p:sp>
      <p:sp>
        <p:nvSpPr>
          <p:cNvPr id="6" name="Google Shape;134;p20">
            <a:extLst>
              <a:ext uri="{FF2B5EF4-FFF2-40B4-BE49-F238E27FC236}">
                <a16:creationId xmlns:a16="http://schemas.microsoft.com/office/drawing/2014/main" id="{80A9740F-CA06-222B-53A1-30240350DDE2}"/>
              </a:ext>
            </a:extLst>
          </p:cNvPr>
          <p:cNvSpPr/>
          <p:nvPr/>
        </p:nvSpPr>
        <p:spPr>
          <a:xfrm>
            <a:off x="812233" y="3773419"/>
            <a:ext cx="720080" cy="64807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3700" dirty="0">
                <a:solidFill>
                  <a:srgbClr val="FF0000"/>
                </a:solidFill>
              </a:rPr>
              <a:t>1</a:t>
            </a:r>
            <a:endParaRPr sz="3700" dirty="0">
              <a:solidFill>
                <a:srgbClr val="FF0000"/>
              </a:solidFill>
            </a:endParaRPr>
          </a:p>
        </p:txBody>
      </p:sp>
      <p:sp>
        <p:nvSpPr>
          <p:cNvPr id="7" name="Google Shape;135;p20">
            <a:extLst>
              <a:ext uri="{FF2B5EF4-FFF2-40B4-BE49-F238E27FC236}">
                <a16:creationId xmlns:a16="http://schemas.microsoft.com/office/drawing/2014/main" id="{0D5404CA-2D50-1CBF-CDB0-5B904A19D69F}"/>
              </a:ext>
            </a:extLst>
          </p:cNvPr>
          <p:cNvSpPr/>
          <p:nvPr/>
        </p:nvSpPr>
        <p:spPr>
          <a:xfrm>
            <a:off x="7740352" y="6218280"/>
            <a:ext cx="742428" cy="72542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700" dirty="0">
                <a:solidFill>
                  <a:srgbClr val="FF0000"/>
                </a:solidFill>
              </a:rPr>
              <a:t>3</a:t>
            </a:r>
            <a:endParaRPr sz="3700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E30EAB-F0CE-A15E-9A81-65B6218B208E}"/>
              </a:ext>
            </a:extLst>
          </p:cNvPr>
          <p:cNvSpPr/>
          <p:nvPr/>
        </p:nvSpPr>
        <p:spPr>
          <a:xfrm>
            <a:off x="6816964" y="4643911"/>
            <a:ext cx="2219531" cy="1665409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0F04143-5AE2-AED6-3A9D-A672D847B61D}"/>
              </a:ext>
            </a:extLst>
          </p:cNvPr>
          <p:cNvSpPr/>
          <p:nvPr/>
        </p:nvSpPr>
        <p:spPr>
          <a:xfrm>
            <a:off x="34279" y="4581128"/>
            <a:ext cx="2292758" cy="1803162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Google Shape;134;p20">
            <a:extLst>
              <a:ext uri="{FF2B5EF4-FFF2-40B4-BE49-F238E27FC236}">
                <a16:creationId xmlns:a16="http://schemas.microsoft.com/office/drawing/2014/main" id="{E2AD43DB-E294-8178-05E5-28F403CD6747}"/>
              </a:ext>
            </a:extLst>
          </p:cNvPr>
          <p:cNvSpPr/>
          <p:nvPr/>
        </p:nvSpPr>
        <p:spPr>
          <a:xfrm>
            <a:off x="7566689" y="3859057"/>
            <a:ext cx="720080" cy="64807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700" dirty="0">
                <a:solidFill>
                  <a:srgbClr val="FF0000"/>
                </a:solidFill>
              </a:rPr>
              <a:t>2</a:t>
            </a:r>
            <a:endParaRPr sz="3700" dirty="0">
              <a:solidFill>
                <a:srgbClr val="FF0000"/>
              </a:solidFill>
            </a:endParaRPr>
          </a:p>
        </p:txBody>
      </p:sp>
      <p:sp>
        <p:nvSpPr>
          <p:cNvPr id="14" name="語音泡泡: 矩形 13">
            <a:extLst>
              <a:ext uri="{FF2B5EF4-FFF2-40B4-BE49-F238E27FC236}">
                <a16:creationId xmlns:a16="http://schemas.microsoft.com/office/drawing/2014/main" id="{41178517-18E5-B0F8-0C7E-BC8112F7B81B}"/>
              </a:ext>
            </a:extLst>
          </p:cNvPr>
          <p:cNvSpPr/>
          <p:nvPr/>
        </p:nvSpPr>
        <p:spPr>
          <a:xfrm>
            <a:off x="2699792" y="2348880"/>
            <a:ext cx="1296144" cy="504056"/>
          </a:xfrm>
          <a:prstGeom prst="wedgeRectCallout">
            <a:avLst>
              <a:gd name="adj1" fmla="val -8814"/>
              <a:gd name="adj2" fmla="val 79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複選題標示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89AA01C-5B74-F0C7-6211-9E3E590F083F}"/>
              </a:ext>
            </a:extLst>
          </p:cNvPr>
          <p:cNvSpPr/>
          <p:nvPr/>
        </p:nvSpPr>
        <p:spPr>
          <a:xfrm>
            <a:off x="8697906" y="6425952"/>
            <a:ext cx="360040" cy="432048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91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07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>
              <a:buSzPts val="2800"/>
            </a:pPr>
            <a:r>
              <a:rPr lang="zh-TW" altLang="en-US" sz="3800" b="1"/>
              <a:t>計分方式：</a:t>
            </a:r>
            <a:endParaRPr sz="3800" b="1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539552" y="2638050"/>
            <a:ext cx="7992888" cy="3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304800">
              <a:spcBef>
                <a:spcPts val="0"/>
              </a:spcBef>
              <a:buSzPts val="3000"/>
            </a:pPr>
            <a:r>
              <a:rPr lang="zh-TW" altLang="en-US" sz="3000" b="1" dirty="0"/>
              <a:t>計分時除核對答題正確性外，同時比較作答時間。意指答案正確且答題速度越快者，分數越高</a:t>
            </a:r>
            <a:endParaRPr sz="3000" b="1" dirty="0"/>
          </a:p>
          <a:p>
            <a:pPr marL="228600" indent="-304800">
              <a:buSzPts val="3000"/>
            </a:pPr>
            <a:r>
              <a:rPr lang="zh-TW" altLang="en-US" sz="3000" b="1" dirty="0"/>
              <a:t>每題</a:t>
            </a:r>
            <a:r>
              <a:rPr lang="en-US" altLang="zh-TW" sz="3000" b="1" dirty="0"/>
              <a:t>1000</a:t>
            </a:r>
            <a:r>
              <a:rPr lang="zh-TW" altLang="en-US" sz="3000" b="1" dirty="0"/>
              <a:t>分</a:t>
            </a:r>
            <a:endParaRPr sz="3000" b="1" dirty="0"/>
          </a:p>
          <a:p>
            <a:pPr marL="228600" indent="-304800">
              <a:buSzPts val="3000"/>
            </a:pPr>
            <a:r>
              <a:rPr lang="zh-TW" altLang="en-US" sz="3000" b="1" dirty="0"/>
              <a:t>答對</a:t>
            </a:r>
            <a:r>
              <a:rPr lang="en-US" altLang="zh-TW" sz="3000" b="1" dirty="0"/>
              <a:t>=600</a:t>
            </a:r>
            <a:r>
              <a:rPr lang="zh-TW" altLang="en-US" sz="3000" b="1" dirty="0"/>
              <a:t>分</a:t>
            </a:r>
            <a:endParaRPr sz="3000" b="1" dirty="0"/>
          </a:p>
          <a:p>
            <a:pPr marL="228600" indent="-304800">
              <a:buSzPts val="3000"/>
            </a:pPr>
            <a:r>
              <a:rPr lang="zh-TW" altLang="en-US" sz="3000" b="1" dirty="0"/>
              <a:t>答題速度</a:t>
            </a:r>
            <a:r>
              <a:rPr lang="en-US" altLang="zh-TW" sz="3000" b="1" dirty="0"/>
              <a:t>=0</a:t>
            </a:r>
            <a:r>
              <a:rPr lang="zh-TW" altLang="en-US" sz="3000" b="1" dirty="0"/>
              <a:t>～</a:t>
            </a:r>
            <a:r>
              <a:rPr lang="en-US" altLang="zh-TW" sz="3000" b="1" dirty="0"/>
              <a:t>400</a:t>
            </a:r>
            <a:r>
              <a:rPr lang="zh-TW" altLang="en-US" sz="3000" b="1" dirty="0"/>
              <a:t>分</a:t>
            </a:r>
            <a:endParaRPr sz="3000" b="1" dirty="0"/>
          </a:p>
          <a:p>
            <a:pPr marL="228600" indent="-304800">
              <a:buSzPts val="3000"/>
            </a:pPr>
            <a:r>
              <a:rPr lang="zh-TW" altLang="en-US" sz="3000" b="1" dirty="0"/>
              <a:t>答錯或超時未答</a:t>
            </a:r>
            <a:r>
              <a:rPr lang="zh-TW" altLang="en-US" sz="3000" b="1" dirty="0">
                <a:solidFill>
                  <a:srgbClr val="FF0000"/>
                </a:solidFill>
              </a:rPr>
              <a:t>不計分</a:t>
            </a:r>
            <a:endParaRPr sz="3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543</Words>
  <Application>Microsoft Office PowerPoint</Application>
  <PresentationFormat>如螢幕大小 (4:3)</PresentationFormat>
  <Paragraphs>68</Paragraphs>
  <Slides>10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Gill Sans</vt:lpstr>
      <vt:lpstr>微軟正黑體</vt:lpstr>
      <vt:lpstr>Microsoft YaHei</vt:lpstr>
      <vt:lpstr>Arial</vt:lpstr>
      <vt:lpstr>Noto Sans Symbols</vt:lpstr>
      <vt:lpstr>包裹</vt:lpstr>
      <vt:lpstr>競賽規則說明</vt:lpstr>
      <vt:lpstr>活動主旨</vt:lpstr>
      <vt:lpstr>競賽過程 </vt:lpstr>
      <vt:lpstr>競賽題型及占比 </vt:lpstr>
      <vt:lpstr>競賽方式： </vt:lpstr>
      <vt:lpstr>競賽方式： </vt:lpstr>
      <vt:lpstr>作答方式-單選題</vt:lpstr>
      <vt:lpstr>作答方式-複選題</vt:lpstr>
      <vt:lpstr>計分方式：</vt:lpstr>
      <vt:lpstr>分數計算方式說明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神農小學堂競賽說明</dc:title>
  <cp:lastModifiedBy>盧志魁</cp:lastModifiedBy>
  <cp:revision>6</cp:revision>
  <dcterms:modified xsi:type="dcterms:W3CDTF">2024-08-27T02:26:43Z</dcterms:modified>
</cp:coreProperties>
</file>